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ora Medium"/>
      <p:regular r:id="rId15"/>
    </p:embeddedFont>
    <p:embeddedFont>
      <p:font typeface="Sora Medium"/>
      <p:regular r:id="rId16"/>
    </p:embeddedFont>
    <p:embeddedFont>
      <p:font typeface="Noto Sans TC"/>
      <p:regular r:id="rId17"/>
    </p:embeddedFont>
    <p:embeddedFont>
      <p:font typeface="Noto Sans TC"/>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0978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Aptos Developers Portal with AI Assistant</a:t>
            </a:r>
            <a:endParaRPr lang="en-US" sz="4450" dirty="0"/>
          </a:p>
        </p:txBody>
      </p:sp>
      <p:sp>
        <p:nvSpPr>
          <p:cNvPr id="4" name="Text 1"/>
          <p:cNvSpPr/>
          <p:nvPr/>
        </p:nvSpPr>
        <p:spPr>
          <a:xfrm>
            <a:off x="6280190" y="386750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project integrates document retrieval, a FastAPI-based LLM assistant, and a Next.js frontend to create an enhanced developer experience for Aptos.</a:t>
            </a:r>
            <a:endParaRPr lang="en-US" sz="1750" dirty="0"/>
          </a:p>
        </p:txBody>
      </p:sp>
      <p:sp>
        <p:nvSpPr>
          <p:cNvPr id="5" name="Text 2"/>
          <p:cNvSpPr/>
          <p:nvPr/>
        </p:nvSpPr>
        <p:spPr>
          <a:xfrm>
            <a:off x="6280190" y="5211366"/>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6" name="Text 3"/>
          <p:cNvSpPr/>
          <p:nvPr/>
        </p:nvSpPr>
        <p:spPr>
          <a:xfrm>
            <a:off x="6280190" y="5829419"/>
            <a:ext cx="7556421" cy="290274"/>
          </a:xfrm>
          <a:prstGeom prst="rect">
            <a:avLst/>
          </a:prstGeom>
          <a:noFill/>
          <a:ln/>
        </p:spPr>
        <p:txBody>
          <a:bodyPr wrap="none" lIns="0" tIns="0" rIns="0" bIns="0" rtlCol="0" anchor="t"/>
          <a:lstStyle/>
          <a:p>
            <a:pPr algn="r" indent="0" marL="0">
              <a:lnSpc>
                <a:spcPts val="2250"/>
              </a:lnSpc>
              <a:buNone/>
            </a:pPr>
            <a:r>
              <a:rPr lang="en-US" sz="1400" dirty="0">
                <a:solidFill>
                  <a:srgbClr val="E0D6DE"/>
                </a:solidFill>
                <a:latin typeface="Noto Sans TC" pitchFamily="34" charset="0"/>
                <a:ea typeface="Noto Sans TC" pitchFamily="34" charset="-122"/>
                <a:cs typeface="Noto Sans TC" pitchFamily="34" charset="-120"/>
              </a:rPr>
              <a:t>  Abir Dey and Sriuvaraaj</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1844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Project Overview</a:t>
            </a:r>
            <a:endParaRPr lang="en-US" sz="4450" dirty="0"/>
          </a:p>
        </p:txBody>
      </p:sp>
      <p:sp>
        <p:nvSpPr>
          <p:cNvPr id="3" name="Text 1"/>
          <p:cNvSpPr/>
          <p:nvPr/>
        </p:nvSpPr>
        <p:spPr>
          <a:xfrm>
            <a:off x="793790" y="3094196"/>
            <a:ext cx="3978116" cy="708660"/>
          </a:xfrm>
          <a:prstGeom prst="rect">
            <a:avLst/>
          </a:prstGeom>
          <a:noFill/>
          <a:ln/>
        </p:spPr>
        <p:txBody>
          <a:bodyPr wrap="squar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Document Vector Store Creation</a:t>
            </a:r>
            <a:endParaRPr lang="en-US" sz="2200" dirty="0"/>
          </a:p>
        </p:txBody>
      </p:sp>
      <p:sp>
        <p:nvSpPr>
          <p:cNvPr id="4" name="Text 2"/>
          <p:cNvSpPr/>
          <p:nvPr/>
        </p:nvSpPr>
        <p:spPr>
          <a:xfrm>
            <a:off x="793790" y="4029670"/>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Scrapes Aptos.dev documentation and converts content into LangChain Document objects. Creates a FAISS vector store using Azure OpenAI embeddings.</a:t>
            </a:r>
            <a:endParaRPr lang="en-US" sz="1750" dirty="0"/>
          </a:p>
        </p:txBody>
      </p:sp>
      <p:sp>
        <p:nvSpPr>
          <p:cNvPr id="5" name="Text 3"/>
          <p:cNvSpPr/>
          <p:nvPr/>
        </p:nvSpPr>
        <p:spPr>
          <a:xfrm>
            <a:off x="5332928" y="3094196"/>
            <a:ext cx="3978116" cy="708660"/>
          </a:xfrm>
          <a:prstGeom prst="rect">
            <a:avLst/>
          </a:prstGeom>
          <a:noFill/>
          <a:ln/>
        </p:spPr>
        <p:txBody>
          <a:bodyPr wrap="squar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FastAPI Retrieval and LLM Processing</a:t>
            </a:r>
            <a:endParaRPr lang="en-US" sz="2200" dirty="0"/>
          </a:p>
        </p:txBody>
      </p:sp>
      <p:sp>
        <p:nvSpPr>
          <p:cNvPr id="6" name="Text 4"/>
          <p:cNvSpPr/>
          <p:nvPr/>
        </p:nvSpPr>
        <p:spPr>
          <a:xfrm>
            <a:off x="5332928" y="4029670"/>
            <a:ext cx="3978116" cy="217741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Loads the vector store and exposes an API endpoint that performs similarity search, retrieves updated content, constructs a prompt, and uses a HuggingFace-based LLM to generate a response.</a:t>
            </a:r>
            <a:endParaRPr lang="en-US" sz="1750" dirty="0"/>
          </a:p>
        </p:txBody>
      </p:sp>
      <p:sp>
        <p:nvSpPr>
          <p:cNvPr id="7" name="Text 5"/>
          <p:cNvSpPr/>
          <p:nvPr/>
        </p:nvSpPr>
        <p:spPr>
          <a:xfrm>
            <a:off x="9872067" y="309419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Next.js Frontend</a:t>
            </a:r>
            <a:endParaRPr lang="en-US" sz="2200" dirty="0"/>
          </a:p>
        </p:txBody>
      </p:sp>
      <p:sp>
        <p:nvSpPr>
          <p:cNvPr id="8" name="Text 6"/>
          <p:cNvSpPr/>
          <p:nvPr/>
        </p:nvSpPr>
        <p:spPr>
          <a:xfrm>
            <a:off x="9872067" y="3675340"/>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Styled to resemble the Aptos.dev website. An Aptos AI button is integrated into the main navigation, opening a modal for conversation with the LLM.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8652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Integration with Aptos.dev</a:t>
            </a:r>
            <a:endParaRPr lang="en-US" sz="4450" dirty="0"/>
          </a:p>
        </p:txBody>
      </p:sp>
      <p:pic>
        <p:nvPicPr>
          <p:cNvPr id="4" name="Image 1" descr="preencoded.png">    </p:cNvPr>
          <p:cNvPicPr>
            <a:picLocks noChangeAspect="1"/>
          </p:cNvPicPr>
          <p:nvPr/>
        </p:nvPicPr>
        <p:blipFill>
          <a:blip r:embed="rId2"/>
          <a:stretch>
            <a:fillRect/>
          </a:stretch>
        </p:blipFill>
        <p:spPr>
          <a:xfrm>
            <a:off x="793790" y="3444240"/>
            <a:ext cx="566976" cy="566976"/>
          </a:xfrm>
          <a:prstGeom prst="rect">
            <a:avLst/>
          </a:prstGeom>
        </p:spPr>
      </p:pic>
      <p:sp>
        <p:nvSpPr>
          <p:cNvPr id="5" name="Text 1"/>
          <p:cNvSpPr/>
          <p:nvPr/>
        </p:nvSpPr>
        <p:spPr>
          <a:xfrm>
            <a:off x="793790" y="4238030"/>
            <a:ext cx="3278981"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Navigation Bar Update</a:t>
            </a:r>
            <a:endParaRPr lang="en-US" sz="2200" dirty="0"/>
          </a:p>
        </p:txBody>
      </p:sp>
      <p:sp>
        <p:nvSpPr>
          <p:cNvPr id="6" name="Text 2"/>
          <p:cNvSpPr/>
          <p:nvPr/>
        </p:nvSpPr>
        <p:spPr>
          <a:xfrm>
            <a:off x="793790" y="4728448"/>
            <a:ext cx="360807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Add the Aptos AI button to the main navigation bar.</a:t>
            </a:r>
            <a:endParaRPr lang="en-US" sz="1750" dirty="0"/>
          </a:p>
        </p:txBody>
      </p:sp>
      <p:pic>
        <p:nvPicPr>
          <p:cNvPr id="7" name="Image 2" descr="preencoded.png">    </p:cNvPr>
          <p:cNvPicPr>
            <a:picLocks noChangeAspect="1"/>
          </p:cNvPicPr>
          <p:nvPr/>
        </p:nvPicPr>
        <p:blipFill>
          <a:blip r:embed="rId3"/>
          <a:stretch>
            <a:fillRect/>
          </a:stretch>
        </p:blipFill>
        <p:spPr>
          <a:xfrm>
            <a:off x="4742021" y="3444240"/>
            <a:ext cx="566976" cy="566976"/>
          </a:xfrm>
          <a:prstGeom prst="rect">
            <a:avLst/>
          </a:prstGeom>
        </p:spPr>
      </p:pic>
      <p:sp>
        <p:nvSpPr>
          <p:cNvPr id="8" name="Text 3"/>
          <p:cNvSpPr/>
          <p:nvPr/>
        </p:nvSpPr>
        <p:spPr>
          <a:xfrm>
            <a:off x="4742021" y="42380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Aptos AI Modal</a:t>
            </a:r>
            <a:endParaRPr lang="en-US" sz="2200" dirty="0"/>
          </a:p>
        </p:txBody>
      </p:sp>
      <p:sp>
        <p:nvSpPr>
          <p:cNvPr id="9" name="Text 4"/>
          <p:cNvSpPr/>
          <p:nvPr/>
        </p:nvSpPr>
        <p:spPr>
          <a:xfrm>
            <a:off x="4742021" y="4728448"/>
            <a:ext cx="3608189"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Create a modal component to handle user queries. This modal should fetch LLM responses via an API handler that calls the FastAPI server.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9975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Setup Instructions</a:t>
            </a:r>
            <a:endParaRPr lang="en-US" sz="4450" dirty="0"/>
          </a:p>
        </p:txBody>
      </p:sp>
      <p:sp>
        <p:nvSpPr>
          <p:cNvPr id="4" name="Shape 1"/>
          <p:cNvSpPr/>
          <p:nvPr/>
        </p:nvSpPr>
        <p:spPr>
          <a:xfrm>
            <a:off x="793790" y="1948696"/>
            <a:ext cx="7556421" cy="2758559"/>
          </a:xfrm>
          <a:prstGeom prst="roundRect">
            <a:avLst>
              <a:gd name="adj" fmla="val 1233"/>
            </a:avLst>
          </a:prstGeom>
          <a:solidFill>
            <a:srgbClr val="26262B"/>
          </a:solidFill>
          <a:ln/>
        </p:spPr>
      </p:sp>
      <p:sp>
        <p:nvSpPr>
          <p:cNvPr id="5" name="Text 2"/>
          <p:cNvSpPr/>
          <p:nvPr/>
        </p:nvSpPr>
        <p:spPr>
          <a:xfrm>
            <a:off x="1020604" y="2175510"/>
            <a:ext cx="3865483"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Python Environment Setup</a:t>
            </a:r>
            <a:endParaRPr lang="en-US" sz="2200" dirty="0"/>
          </a:p>
        </p:txBody>
      </p:sp>
      <p:sp>
        <p:nvSpPr>
          <p:cNvPr id="6" name="Text 3"/>
          <p:cNvSpPr/>
          <p:nvPr/>
        </p:nvSpPr>
        <p:spPr>
          <a:xfrm>
            <a:off x="1020604" y="2665928"/>
            <a:ext cx="7102793" cy="1814513"/>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Ensure you are using Python 3.9.21. Install required packages using pip install -r python\_requirements.txt. Create the document vector store by running vector\_store.py in Jupyter Notebook. Start the FastAPI server using uvicorn fastapi\_retrieval:app --reload --port 8000.</a:t>
            </a:r>
            <a:endParaRPr lang="en-US" sz="1750" dirty="0"/>
          </a:p>
        </p:txBody>
      </p:sp>
      <p:sp>
        <p:nvSpPr>
          <p:cNvPr id="7" name="Shape 4"/>
          <p:cNvSpPr/>
          <p:nvPr/>
        </p:nvSpPr>
        <p:spPr>
          <a:xfrm>
            <a:off x="793790" y="4934069"/>
            <a:ext cx="7556421" cy="2395657"/>
          </a:xfrm>
          <a:prstGeom prst="roundRect">
            <a:avLst>
              <a:gd name="adj" fmla="val 1420"/>
            </a:avLst>
          </a:prstGeom>
          <a:solidFill>
            <a:srgbClr val="26262B"/>
          </a:solidFill>
          <a:ln/>
        </p:spPr>
      </p:sp>
      <p:sp>
        <p:nvSpPr>
          <p:cNvPr id="8" name="Text 5"/>
          <p:cNvSpPr/>
          <p:nvPr/>
        </p:nvSpPr>
        <p:spPr>
          <a:xfrm>
            <a:off x="1020604" y="5160883"/>
            <a:ext cx="4941689"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Node (Next.js) Environment Setup</a:t>
            </a:r>
            <a:endParaRPr lang="en-US" sz="2200" dirty="0"/>
          </a:p>
        </p:txBody>
      </p:sp>
      <p:sp>
        <p:nvSpPr>
          <p:cNvPr id="9" name="Text 6"/>
          <p:cNvSpPr/>
          <p:nvPr/>
        </p:nvSpPr>
        <p:spPr>
          <a:xfrm>
            <a:off x="1020604" y="5651302"/>
            <a:ext cx="7102793" cy="145161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Install Node dependencies using npm install @langchain/community @langchain/core @huggingface/inference@2 npm install langchain npm install. Start the Next.js application using npm run dev.</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3778" y="712113"/>
            <a:ext cx="7022068" cy="628293"/>
          </a:xfrm>
          <a:prstGeom prst="rect">
            <a:avLst/>
          </a:prstGeom>
          <a:noFill/>
          <a:ln/>
        </p:spPr>
        <p:txBody>
          <a:bodyPr wrap="none" lIns="0" tIns="0" rIns="0" bIns="0" rtlCol="0" anchor="t"/>
          <a:lstStyle/>
          <a:p>
            <a:pPr indent="0" marL="0">
              <a:lnSpc>
                <a:spcPts val="4900"/>
              </a:lnSpc>
              <a:buNone/>
            </a:pPr>
            <a:r>
              <a:rPr lang="en-US" sz="3950" dirty="0">
                <a:solidFill>
                  <a:srgbClr val="97B8FF"/>
                </a:solidFill>
                <a:latin typeface="Sora Medium" pitchFamily="34" charset="0"/>
                <a:ea typeface="Sora Medium" pitchFamily="34" charset="-122"/>
                <a:cs typeface="Sora Medium" pitchFamily="34" charset="-120"/>
              </a:rPr>
              <a:t>How the Application Works</a:t>
            </a:r>
            <a:endParaRPr lang="en-US" sz="3950" dirty="0"/>
          </a:p>
        </p:txBody>
      </p:sp>
      <p:sp>
        <p:nvSpPr>
          <p:cNvPr id="3" name="Shape 1"/>
          <p:cNvSpPr/>
          <p:nvPr/>
        </p:nvSpPr>
        <p:spPr>
          <a:xfrm>
            <a:off x="7303770" y="1742480"/>
            <a:ext cx="22860" cy="5775008"/>
          </a:xfrm>
          <a:prstGeom prst="roundRect">
            <a:avLst>
              <a:gd name="adj" fmla="val 131951"/>
            </a:avLst>
          </a:prstGeom>
          <a:solidFill>
            <a:srgbClr val="3F3F44"/>
          </a:solidFill>
          <a:ln/>
        </p:spPr>
      </p:sp>
      <p:sp>
        <p:nvSpPr>
          <p:cNvPr id="4" name="Shape 2"/>
          <p:cNvSpPr/>
          <p:nvPr/>
        </p:nvSpPr>
        <p:spPr>
          <a:xfrm>
            <a:off x="6408063" y="2183487"/>
            <a:ext cx="703778" cy="22860"/>
          </a:xfrm>
          <a:prstGeom prst="roundRect">
            <a:avLst>
              <a:gd name="adj" fmla="val 131951"/>
            </a:avLst>
          </a:prstGeom>
          <a:solidFill>
            <a:srgbClr val="3F3F44"/>
          </a:solidFill>
          <a:ln/>
        </p:spPr>
      </p:sp>
      <p:sp>
        <p:nvSpPr>
          <p:cNvPr id="5" name="Shape 3"/>
          <p:cNvSpPr/>
          <p:nvPr/>
        </p:nvSpPr>
        <p:spPr>
          <a:xfrm>
            <a:off x="7088981" y="1968698"/>
            <a:ext cx="452437" cy="452438"/>
          </a:xfrm>
          <a:prstGeom prst="roundRect">
            <a:avLst>
              <a:gd name="adj" fmla="val 6667"/>
            </a:avLst>
          </a:prstGeom>
          <a:solidFill>
            <a:srgbClr val="26262B"/>
          </a:solidFill>
          <a:ln/>
        </p:spPr>
      </p:sp>
      <p:sp>
        <p:nvSpPr>
          <p:cNvPr id="6" name="Text 4"/>
          <p:cNvSpPr/>
          <p:nvPr/>
        </p:nvSpPr>
        <p:spPr>
          <a:xfrm>
            <a:off x="7251383" y="2044065"/>
            <a:ext cx="127635" cy="301585"/>
          </a:xfrm>
          <a:prstGeom prst="rect">
            <a:avLst/>
          </a:prstGeom>
          <a:noFill/>
          <a:ln/>
        </p:spPr>
        <p:txBody>
          <a:bodyPr wrap="none" lIns="0" tIns="0" rIns="0" bIns="0" rtlCol="0" anchor="t"/>
          <a:lstStyle/>
          <a:p>
            <a:pPr algn="ctr" indent="0" marL="0">
              <a:lnSpc>
                <a:spcPts val="2350"/>
              </a:lnSpc>
              <a:buNone/>
            </a:pPr>
            <a:r>
              <a:rPr lang="en-US" sz="2350" dirty="0">
                <a:solidFill>
                  <a:srgbClr val="E0D6DE"/>
                </a:solidFill>
                <a:latin typeface="Sora Medium" pitchFamily="34" charset="0"/>
                <a:ea typeface="Sora Medium" pitchFamily="34" charset="-122"/>
                <a:cs typeface="Sora Medium" pitchFamily="34" charset="-120"/>
              </a:rPr>
              <a:t>1</a:t>
            </a:r>
            <a:endParaRPr lang="en-US" sz="2350" dirty="0"/>
          </a:p>
        </p:txBody>
      </p:sp>
      <p:sp>
        <p:nvSpPr>
          <p:cNvPr id="7" name="Text 5"/>
          <p:cNvSpPr/>
          <p:nvPr/>
        </p:nvSpPr>
        <p:spPr>
          <a:xfrm>
            <a:off x="3408998" y="1943457"/>
            <a:ext cx="2800231" cy="314087"/>
          </a:xfrm>
          <a:prstGeom prst="rect">
            <a:avLst/>
          </a:prstGeom>
          <a:noFill/>
          <a:ln/>
        </p:spPr>
        <p:txBody>
          <a:bodyPr wrap="none" lIns="0" tIns="0" rIns="0" bIns="0" rtlCol="0" anchor="t"/>
          <a:lstStyle/>
          <a:p>
            <a:pPr algn="r"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Vector Store Creation</a:t>
            </a:r>
            <a:endParaRPr lang="en-US" sz="1950" dirty="0"/>
          </a:p>
        </p:txBody>
      </p:sp>
      <p:sp>
        <p:nvSpPr>
          <p:cNvPr id="8" name="Text 6"/>
          <p:cNvSpPr/>
          <p:nvPr/>
        </p:nvSpPr>
        <p:spPr>
          <a:xfrm>
            <a:off x="703778" y="2378154"/>
            <a:ext cx="5505450" cy="1286828"/>
          </a:xfrm>
          <a:prstGeom prst="rect">
            <a:avLst/>
          </a:prstGeom>
          <a:noFill/>
          <a:ln/>
        </p:spPr>
        <p:txBody>
          <a:bodyPr wrap="square" lIns="0" tIns="0" rIns="0" bIns="0" rtlCol="0" anchor="t"/>
          <a:lstStyle/>
          <a:p>
            <a:pPr algn="r"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The create\_vector\_store.ipynb notebook scrapes the Aptos documentation and converts document content to LangChain Document objects. A FAISS vector store is created using Azure OpenAI embeddings and saved locally.</a:t>
            </a:r>
            <a:endParaRPr lang="en-US" sz="1550" dirty="0"/>
          </a:p>
        </p:txBody>
      </p:sp>
      <p:sp>
        <p:nvSpPr>
          <p:cNvPr id="9" name="Shape 7"/>
          <p:cNvSpPr/>
          <p:nvPr/>
        </p:nvSpPr>
        <p:spPr>
          <a:xfrm>
            <a:off x="7518559" y="3188732"/>
            <a:ext cx="703778" cy="22860"/>
          </a:xfrm>
          <a:prstGeom prst="roundRect">
            <a:avLst>
              <a:gd name="adj" fmla="val 131951"/>
            </a:avLst>
          </a:prstGeom>
          <a:solidFill>
            <a:srgbClr val="3F3F44"/>
          </a:solidFill>
          <a:ln/>
        </p:spPr>
      </p:sp>
      <p:sp>
        <p:nvSpPr>
          <p:cNvPr id="10" name="Shape 8"/>
          <p:cNvSpPr/>
          <p:nvPr/>
        </p:nvSpPr>
        <p:spPr>
          <a:xfrm>
            <a:off x="7088981" y="2973943"/>
            <a:ext cx="452437" cy="452438"/>
          </a:xfrm>
          <a:prstGeom prst="roundRect">
            <a:avLst>
              <a:gd name="adj" fmla="val 6667"/>
            </a:avLst>
          </a:prstGeom>
          <a:solidFill>
            <a:srgbClr val="26262B"/>
          </a:solidFill>
          <a:ln/>
        </p:spPr>
      </p:sp>
      <p:sp>
        <p:nvSpPr>
          <p:cNvPr id="11" name="Text 9"/>
          <p:cNvSpPr/>
          <p:nvPr/>
        </p:nvSpPr>
        <p:spPr>
          <a:xfrm>
            <a:off x="7221141" y="3049310"/>
            <a:ext cx="188000" cy="301585"/>
          </a:xfrm>
          <a:prstGeom prst="rect">
            <a:avLst/>
          </a:prstGeom>
          <a:noFill/>
          <a:ln/>
        </p:spPr>
        <p:txBody>
          <a:bodyPr wrap="none" lIns="0" tIns="0" rIns="0" bIns="0" rtlCol="0" anchor="t"/>
          <a:lstStyle/>
          <a:p>
            <a:pPr algn="ctr" indent="0" marL="0">
              <a:lnSpc>
                <a:spcPts val="2350"/>
              </a:lnSpc>
              <a:buNone/>
            </a:pPr>
            <a:r>
              <a:rPr lang="en-US" sz="2350" dirty="0">
                <a:solidFill>
                  <a:srgbClr val="E0D6DE"/>
                </a:solidFill>
                <a:latin typeface="Sora Medium" pitchFamily="34" charset="0"/>
                <a:ea typeface="Sora Medium" pitchFamily="34" charset="-122"/>
                <a:cs typeface="Sora Medium" pitchFamily="34" charset="-120"/>
              </a:rPr>
              <a:t>2</a:t>
            </a:r>
            <a:endParaRPr lang="en-US" sz="2350" dirty="0"/>
          </a:p>
        </p:txBody>
      </p:sp>
      <p:sp>
        <p:nvSpPr>
          <p:cNvPr id="12" name="Text 10"/>
          <p:cNvSpPr/>
          <p:nvPr/>
        </p:nvSpPr>
        <p:spPr>
          <a:xfrm>
            <a:off x="8421172" y="2948702"/>
            <a:ext cx="4440198" cy="314087"/>
          </a:xfrm>
          <a:prstGeom prst="rect">
            <a:avLst/>
          </a:prstGeom>
          <a:noFill/>
          <a:ln/>
        </p:spPr>
        <p:txBody>
          <a:bodyPr wrap="none" lIns="0" tIns="0" rIns="0" bIns="0" rtlCol="0" anchor="t"/>
          <a:lstStyle/>
          <a:p>
            <a:pPr algn="l"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FastAPI Retrieval &amp; LLM Processing</a:t>
            </a:r>
            <a:endParaRPr lang="en-US" sz="1950" dirty="0"/>
          </a:p>
        </p:txBody>
      </p:sp>
      <p:sp>
        <p:nvSpPr>
          <p:cNvPr id="13" name="Text 11"/>
          <p:cNvSpPr/>
          <p:nvPr/>
        </p:nvSpPr>
        <p:spPr>
          <a:xfrm>
            <a:off x="8421172" y="3383399"/>
            <a:ext cx="5505450" cy="1608534"/>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The FastAPI server loads the vector store and exposes a /chat\_endpoint. When a query is submitted, it searches for relevant documents, conducts additional scraping, builds a combined prompt, and sends it to the LLM backend.</a:t>
            </a:r>
            <a:endParaRPr lang="en-US" sz="1550" dirty="0"/>
          </a:p>
        </p:txBody>
      </p:sp>
      <p:sp>
        <p:nvSpPr>
          <p:cNvPr id="14" name="Shape 12"/>
          <p:cNvSpPr/>
          <p:nvPr/>
        </p:nvSpPr>
        <p:spPr>
          <a:xfrm>
            <a:off x="6408063" y="4511754"/>
            <a:ext cx="703778" cy="22860"/>
          </a:xfrm>
          <a:prstGeom prst="roundRect">
            <a:avLst>
              <a:gd name="adj" fmla="val 131951"/>
            </a:avLst>
          </a:prstGeom>
          <a:solidFill>
            <a:srgbClr val="3F3F44"/>
          </a:solidFill>
          <a:ln/>
        </p:spPr>
      </p:sp>
      <p:sp>
        <p:nvSpPr>
          <p:cNvPr id="15" name="Shape 13"/>
          <p:cNvSpPr/>
          <p:nvPr/>
        </p:nvSpPr>
        <p:spPr>
          <a:xfrm>
            <a:off x="7088981" y="4296966"/>
            <a:ext cx="452437" cy="452438"/>
          </a:xfrm>
          <a:prstGeom prst="roundRect">
            <a:avLst>
              <a:gd name="adj" fmla="val 6667"/>
            </a:avLst>
          </a:prstGeom>
          <a:solidFill>
            <a:srgbClr val="26262B"/>
          </a:solidFill>
          <a:ln/>
        </p:spPr>
      </p:sp>
      <p:sp>
        <p:nvSpPr>
          <p:cNvPr id="16" name="Text 14"/>
          <p:cNvSpPr/>
          <p:nvPr/>
        </p:nvSpPr>
        <p:spPr>
          <a:xfrm>
            <a:off x="7221617" y="4372332"/>
            <a:ext cx="187047" cy="301585"/>
          </a:xfrm>
          <a:prstGeom prst="rect">
            <a:avLst/>
          </a:prstGeom>
          <a:noFill/>
          <a:ln/>
        </p:spPr>
        <p:txBody>
          <a:bodyPr wrap="none" lIns="0" tIns="0" rIns="0" bIns="0" rtlCol="0" anchor="t"/>
          <a:lstStyle/>
          <a:p>
            <a:pPr algn="ctr" indent="0" marL="0">
              <a:lnSpc>
                <a:spcPts val="2350"/>
              </a:lnSpc>
              <a:buNone/>
            </a:pPr>
            <a:r>
              <a:rPr lang="en-US" sz="2350" dirty="0">
                <a:solidFill>
                  <a:srgbClr val="E0D6DE"/>
                </a:solidFill>
                <a:latin typeface="Sora Medium" pitchFamily="34" charset="0"/>
                <a:ea typeface="Sora Medium" pitchFamily="34" charset="-122"/>
                <a:cs typeface="Sora Medium" pitchFamily="34" charset="-120"/>
              </a:rPr>
              <a:t>3</a:t>
            </a:r>
            <a:endParaRPr lang="en-US" sz="2350" dirty="0"/>
          </a:p>
        </p:txBody>
      </p:sp>
      <p:sp>
        <p:nvSpPr>
          <p:cNvPr id="17" name="Text 15"/>
          <p:cNvSpPr/>
          <p:nvPr/>
        </p:nvSpPr>
        <p:spPr>
          <a:xfrm>
            <a:off x="2341364" y="4271724"/>
            <a:ext cx="3867864" cy="314087"/>
          </a:xfrm>
          <a:prstGeom prst="rect">
            <a:avLst/>
          </a:prstGeom>
          <a:noFill/>
          <a:ln/>
        </p:spPr>
        <p:txBody>
          <a:bodyPr wrap="none" lIns="0" tIns="0" rIns="0" bIns="0" rtlCol="0" anchor="t"/>
          <a:lstStyle/>
          <a:p>
            <a:pPr algn="r"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Next.js Frontend Functionality</a:t>
            </a:r>
            <a:endParaRPr lang="en-US" sz="1950" dirty="0"/>
          </a:p>
        </p:txBody>
      </p:sp>
      <p:sp>
        <p:nvSpPr>
          <p:cNvPr id="18" name="Text 16"/>
          <p:cNvSpPr/>
          <p:nvPr/>
        </p:nvSpPr>
        <p:spPr>
          <a:xfrm>
            <a:off x="703778" y="4706422"/>
            <a:ext cx="5505450" cy="1608534"/>
          </a:xfrm>
          <a:prstGeom prst="rect">
            <a:avLst/>
          </a:prstGeom>
          <a:noFill/>
          <a:ln/>
        </p:spPr>
        <p:txBody>
          <a:bodyPr wrap="square" lIns="0" tIns="0" rIns="0" bIns="0" rtlCol="0" anchor="t"/>
          <a:lstStyle/>
          <a:p>
            <a:pPr algn="r"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The UI, built using TypeScript and TailwindCSS, mirrors the design of Aptos.dev. The API route bridges requests from the frontend to the FastAPI server. The navigation bar includes an Aptos AI button that opens the modal for interactive LLM conversation.</a:t>
            </a:r>
            <a:endParaRPr lang="en-US" sz="1550" dirty="0"/>
          </a:p>
        </p:txBody>
      </p:sp>
      <p:sp>
        <p:nvSpPr>
          <p:cNvPr id="19" name="Shape 17"/>
          <p:cNvSpPr/>
          <p:nvPr/>
        </p:nvSpPr>
        <p:spPr>
          <a:xfrm>
            <a:off x="7518559" y="5834896"/>
            <a:ext cx="703778" cy="22860"/>
          </a:xfrm>
          <a:prstGeom prst="roundRect">
            <a:avLst>
              <a:gd name="adj" fmla="val 131951"/>
            </a:avLst>
          </a:prstGeom>
          <a:solidFill>
            <a:srgbClr val="3F3F44"/>
          </a:solidFill>
          <a:ln/>
        </p:spPr>
      </p:sp>
      <p:sp>
        <p:nvSpPr>
          <p:cNvPr id="20" name="Shape 18"/>
          <p:cNvSpPr/>
          <p:nvPr/>
        </p:nvSpPr>
        <p:spPr>
          <a:xfrm>
            <a:off x="7088981" y="5620107"/>
            <a:ext cx="452437" cy="452438"/>
          </a:xfrm>
          <a:prstGeom prst="roundRect">
            <a:avLst>
              <a:gd name="adj" fmla="val 6667"/>
            </a:avLst>
          </a:prstGeom>
          <a:solidFill>
            <a:srgbClr val="26262B"/>
          </a:solidFill>
          <a:ln/>
        </p:spPr>
      </p:sp>
      <p:sp>
        <p:nvSpPr>
          <p:cNvPr id="21" name="Text 19"/>
          <p:cNvSpPr/>
          <p:nvPr/>
        </p:nvSpPr>
        <p:spPr>
          <a:xfrm>
            <a:off x="7216854" y="5695474"/>
            <a:ext cx="196691" cy="301585"/>
          </a:xfrm>
          <a:prstGeom prst="rect">
            <a:avLst/>
          </a:prstGeom>
          <a:noFill/>
          <a:ln/>
        </p:spPr>
        <p:txBody>
          <a:bodyPr wrap="none" lIns="0" tIns="0" rIns="0" bIns="0" rtlCol="0" anchor="t"/>
          <a:lstStyle/>
          <a:p>
            <a:pPr algn="ctr" indent="0" marL="0">
              <a:lnSpc>
                <a:spcPts val="2350"/>
              </a:lnSpc>
              <a:buNone/>
            </a:pPr>
            <a:r>
              <a:rPr lang="en-US" sz="2350" dirty="0">
                <a:solidFill>
                  <a:srgbClr val="E0D6DE"/>
                </a:solidFill>
                <a:latin typeface="Sora Medium" pitchFamily="34" charset="0"/>
                <a:ea typeface="Sora Medium" pitchFamily="34" charset="-122"/>
                <a:cs typeface="Sora Medium" pitchFamily="34" charset="-120"/>
              </a:rPr>
              <a:t>4</a:t>
            </a:r>
            <a:endParaRPr lang="en-US" sz="2350" dirty="0"/>
          </a:p>
        </p:txBody>
      </p:sp>
      <p:sp>
        <p:nvSpPr>
          <p:cNvPr id="22" name="Text 20"/>
          <p:cNvSpPr/>
          <p:nvPr/>
        </p:nvSpPr>
        <p:spPr>
          <a:xfrm>
            <a:off x="8421172" y="5594866"/>
            <a:ext cx="2799159" cy="314087"/>
          </a:xfrm>
          <a:prstGeom prst="rect">
            <a:avLst/>
          </a:prstGeom>
          <a:noFill/>
          <a:ln/>
        </p:spPr>
        <p:txBody>
          <a:bodyPr wrap="none" lIns="0" tIns="0" rIns="0" bIns="0" rtlCol="0" anchor="t"/>
          <a:lstStyle/>
          <a:p>
            <a:pPr algn="l"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Aptos AI Chat Feature</a:t>
            </a:r>
            <a:endParaRPr lang="en-US" sz="1950" dirty="0"/>
          </a:p>
        </p:txBody>
      </p:sp>
      <p:sp>
        <p:nvSpPr>
          <p:cNvPr id="23" name="Text 21"/>
          <p:cNvSpPr/>
          <p:nvPr/>
        </p:nvSpPr>
        <p:spPr>
          <a:xfrm>
            <a:off x="8421172" y="6029563"/>
            <a:ext cx="5505450" cy="965121"/>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Users can click the Aptos AI button in the navigation. The modal allows users to enter queries and view responses enhanced with Markdown formatting and emojis.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7389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Future Work</a:t>
            </a:r>
            <a:endParaRPr lang="en-US" sz="4450" dirty="0"/>
          </a:p>
        </p:txBody>
      </p:sp>
      <p:sp>
        <p:nvSpPr>
          <p:cNvPr id="4" name="Shape 1"/>
          <p:cNvSpPr/>
          <p:nvPr/>
        </p:nvSpPr>
        <p:spPr>
          <a:xfrm>
            <a:off x="6280190" y="3622834"/>
            <a:ext cx="7556421" cy="2032754"/>
          </a:xfrm>
          <a:prstGeom prst="roundRect">
            <a:avLst>
              <a:gd name="adj" fmla="val 1674"/>
            </a:avLst>
          </a:prstGeom>
          <a:solidFill>
            <a:srgbClr val="26262B"/>
          </a:solidFill>
          <a:ln/>
        </p:spPr>
      </p:sp>
      <p:sp>
        <p:nvSpPr>
          <p:cNvPr id="5" name="Text 2"/>
          <p:cNvSpPr/>
          <p:nvPr/>
        </p:nvSpPr>
        <p:spPr>
          <a:xfrm>
            <a:off x="6507004" y="384964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Chat History</a:t>
            </a:r>
            <a:endParaRPr lang="en-US" sz="2200" dirty="0"/>
          </a:p>
        </p:txBody>
      </p:sp>
      <p:sp>
        <p:nvSpPr>
          <p:cNvPr id="6" name="Text 3"/>
          <p:cNvSpPr/>
          <p:nvPr/>
        </p:nvSpPr>
        <p:spPr>
          <a:xfrm>
            <a:off x="6507004" y="4340066"/>
            <a:ext cx="7102793" cy="108870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A persistent chat history module was not implemented. This feature could be considered for implementations with larger context window models or by using paid models.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26492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Conclusion</a:t>
            </a:r>
            <a:endParaRPr lang="en-US" sz="4450" dirty="0"/>
          </a:p>
        </p:txBody>
      </p:sp>
      <p:pic>
        <p:nvPicPr>
          <p:cNvPr id="3" name="Image 0" descr="preencoded.png">    </p:cNvPr>
          <p:cNvPicPr>
            <a:picLocks noChangeAspect="1"/>
          </p:cNvPicPr>
          <p:nvPr/>
        </p:nvPicPr>
        <p:blipFill>
          <a:blip r:embed="rId1"/>
          <a:stretch>
            <a:fillRect/>
          </a:stretch>
        </p:blipFill>
        <p:spPr>
          <a:xfrm>
            <a:off x="2978348" y="3427333"/>
            <a:ext cx="2152055" cy="807958"/>
          </a:xfrm>
          <a:prstGeom prst="rect">
            <a:avLst/>
          </a:prstGeom>
        </p:spPr>
      </p:pic>
      <p:sp>
        <p:nvSpPr>
          <p:cNvPr id="4" name="Text 1"/>
          <p:cNvSpPr/>
          <p:nvPr/>
        </p:nvSpPr>
        <p:spPr>
          <a:xfrm>
            <a:off x="3994428" y="3691652"/>
            <a:ext cx="119896" cy="453509"/>
          </a:xfrm>
          <a:prstGeom prst="rect">
            <a:avLst/>
          </a:prstGeom>
          <a:noFill/>
          <a:ln/>
        </p:spPr>
        <p:txBody>
          <a:bodyPr wrap="none" lIns="0" tIns="0" rIns="0" bIns="0" rtlCol="0" anchor="t"/>
          <a:lstStyle/>
          <a:p>
            <a:pPr algn="ctr" indent="0" marL="0">
              <a:lnSpc>
                <a:spcPts val="355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5" name="Text 2"/>
          <p:cNvSpPr/>
          <p:nvPr/>
        </p:nvSpPr>
        <p:spPr>
          <a:xfrm>
            <a:off x="5357217" y="3654147"/>
            <a:ext cx="2868930"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Document Retrieval</a:t>
            </a:r>
            <a:endParaRPr lang="en-US" sz="2200" dirty="0"/>
          </a:p>
        </p:txBody>
      </p:sp>
      <p:sp>
        <p:nvSpPr>
          <p:cNvPr id="6" name="Shape 3"/>
          <p:cNvSpPr/>
          <p:nvPr/>
        </p:nvSpPr>
        <p:spPr>
          <a:xfrm>
            <a:off x="5187077" y="4248388"/>
            <a:ext cx="8592860" cy="15240"/>
          </a:xfrm>
          <a:prstGeom prst="roundRect">
            <a:avLst>
              <a:gd name="adj" fmla="val 223256"/>
            </a:avLst>
          </a:prstGeom>
          <a:solidFill>
            <a:srgbClr val="3F3F44"/>
          </a:solidFill>
          <a:ln/>
        </p:spPr>
      </p:sp>
      <p:pic>
        <p:nvPicPr>
          <p:cNvPr id="7" name="Image 1" descr="preencoded.png">    </p:cNvPr>
          <p:cNvPicPr>
            <a:picLocks noChangeAspect="1"/>
          </p:cNvPicPr>
          <p:nvPr/>
        </p:nvPicPr>
        <p:blipFill>
          <a:blip r:embed="rId2"/>
          <a:stretch>
            <a:fillRect/>
          </a:stretch>
        </p:blipFill>
        <p:spPr>
          <a:xfrm>
            <a:off x="1902381" y="4291965"/>
            <a:ext cx="4304109" cy="807958"/>
          </a:xfrm>
          <a:prstGeom prst="rect">
            <a:avLst/>
          </a:prstGeom>
        </p:spPr>
      </p:pic>
      <p:sp>
        <p:nvSpPr>
          <p:cNvPr id="8" name="Text 4"/>
          <p:cNvSpPr/>
          <p:nvPr/>
        </p:nvSpPr>
        <p:spPr>
          <a:xfrm>
            <a:off x="3966091" y="4469130"/>
            <a:ext cx="176570" cy="453509"/>
          </a:xfrm>
          <a:prstGeom prst="rect">
            <a:avLst/>
          </a:prstGeom>
          <a:noFill/>
          <a:ln/>
        </p:spPr>
        <p:txBody>
          <a:bodyPr wrap="none" lIns="0" tIns="0" rIns="0" bIns="0" rtlCol="0" anchor="t"/>
          <a:lstStyle/>
          <a:p>
            <a:pPr algn="ctr" indent="0" marL="0">
              <a:lnSpc>
                <a:spcPts val="355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9" name="Text 5"/>
          <p:cNvSpPr/>
          <p:nvPr/>
        </p:nvSpPr>
        <p:spPr>
          <a:xfrm>
            <a:off x="6433304" y="4518779"/>
            <a:ext cx="3639622"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LLM-Powered Responses</a:t>
            </a:r>
            <a:endParaRPr lang="en-US" sz="2200" dirty="0"/>
          </a:p>
        </p:txBody>
      </p:sp>
      <p:sp>
        <p:nvSpPr>
          <p:cNvPr id="10" name="Shape 6"/>
          <p:cNvSpPr/>
          <p:nvPr/>
        </p:nvSpPr>
        <p:spPr>
          <a:xfrm>
            <a:off x="6263164" y="5113020"/>
            <a:ext cx="7516773" cy="15240"/>
          </a:xfrm>
          <a:prstGeom prst="roundRect">
            <a:avLst>
              <a:gd name="adj" fmla="val 223256"/>
            </a:avLst>
          </a:prstGeom>
          <a:solidFill>
            <a:srgbClr val="3F3F44"/>
          </a:solidFill>
          <a:ln/>
        </p:spPr>
      </p:sp>
      <p:pic>
        <p:nvPicPr>
          <p:cNvPr id="11" name="Image 2" descr="preencoded.png">    </p:cNvPr>
          <p:cNvPicPr>
            <a:picLocks noChangeAspect="1"/>
          </p:cNvPicPr>
          <p:nvPr/>
        </p:nvPicPr>
        <p:blipFill>
          <a:blip r:embed="rId3"/>
          <a:stretch>
            <a:fillRect/>
          </a:stretch>
        </p:blipFill>
        <p:spPr>
          <a:xfrm>
            <a:off x="826294" y="5156597"/>
            <a:ext cx="6456164" cy="807958"/>
          </a:xfrm>
          <a:prstGeom prst="rect">
            <a:avLst/>
          </a:prstGeom>
        </p:spPr>
      </p:pic>
      <p:sp>
        <p:nvSpPr>
          <p:cNvPr id="12" name="Text 7"/>
          <p:cNvSpPr/>
          <p:nvPr/>
        </p:nvSpPr>
        <p:spPr>
          <a:xfrm>
            <a:off x="3966448" y="5333762"/>
            <a:ext cx="175736" cy="453509"/>
          </a:xfrm>
          <a:prstGeom prst="rect">
            <a:avLst/>
          </a:prstGeom>
          <a:noFill/>
          <a:ln/>
        </p:spPr>
        <p:txBody>
          <a:bodyPr wrap="none" lIns="0" tIns="0" rIns="0" bIns="0" rtlCol="0" anchor="t"/>
          <a:lstStyle/>
          <a:p>
            <a:pPr algn="ctr" indent="0" marL="0">
              <a:lnSpc>
                <a:spcPts val="355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3" name="Text 8"/>
          <p:cNvSpPr/>
          <p:nvPr/>
        </p:nvSpPr>
        <p:spPr>
          <a:xfrm>
            <a:off x="7509272" y="5383411"/>
            <a:ext cx="258889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Modern Next.js UI</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Integration with Aptos.dev</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project presents a full-stack solution that combines document retrieval, LLM-powered responses, and a modern Next.js user interface. With its integration potential into the Aptos.dev platform, it offers an innovative way to assist developers in navigating and understanding Aptos documentation through conversational AI.</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2025-02-21T05:54:58Z</dcterms:created>
  <dcterms:modified xsi:type="dcterms:W3CDTF">2025-02-21T05:54:58Z</dcterms:modified>
</cp:coreProperties>
</file>